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74" r:id="rId14"/>
    <p:sldId id="268" r:id="rId15"/>
    <p:sldId id="275" r:id="rId16"/>
    <p:sldId id="276" r:id="rId17"/>
    <p:sldId id="269" r:id="rId18"/>
    <p:sldId id="270" r:id="rId19"/>
    <p:sldId id="271" r:id="rId20"/>
    <p:sldId id="272" r:id="rId21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0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82E72E-10B2-48D5-A09D-C5335AAFEDA3}" type="datetime1">
              <a:rPr lang="hr-HR" smtClean="0">
                <a:solidFill>
                  <a:schemeClr val="tx2"/>
                </a:solidFill>
              </a:rPr>
              <a:t>25.11.2018.</a:t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hr-HR" smtClean="0">
                <a:solidFill>
                  <a:schemeClr val="tx2"/>
                </a:solidFill>
              </a:rPr>
              <a:t>‹#›</a:t>
            </a:fld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0E6091-2509-4E1A-BDC3-15951F928287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321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730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986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659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178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46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864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31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Slika 8" descr="Knjige složene jedna na drugu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53E401-BE4D-4260-B1DC-B14DB1A96AAB}" type="datetime1">
              <a:rPr lang="hr-HR" noProof="0" smtClean="0"/>
              <a:pPr/>
              <a:t>25.11.2018.</a:t>
            </a:fld>
            <a:endParaRPr lang="hr-HR" noProof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173F21-EAD1-485D-A1A0-6107B7E383C7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B79F24-CB6A-403F-A8FA-32819D6C2B1E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5D5443-B43F-4E77-B64A-9A742C9859ED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dirty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Knjige složene jedna na drug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CE3B50-B16A-4E7D-B41F-AC1FCFF6517E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  <a:p>
            <a:pPr lvl="8" rtl="0"/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64925E-D1FF-41D1-AAC9-5D6E4F24CBC4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21372" y="1586128"/>
            <a:ext cx="4973041" cy="8255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17309" y="2524556"/>
            <a:ext cx="4977104" cy="36476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01622" y="1586128"/>
            <a:ext cx="4973041" cy="8255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97559" y="2524556"/>
            <a:ext cx="4977104" cy="36476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F89FA8-B006-4CD0-B75E-BCDDD523DA9C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DAEF6A-ABA7-47E1-8DC7-D3FCE561DF5B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081EF6-1F6C-47F5-8DD9-DC867957BF16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3BD0CF-74BC-4732-9B9E-27219CB7028B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2294D4-A0D8-4F9C-8312-3D31B0907C95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C8F4ADC-4F3B-4537-92B4-0F926093B341}" type="datetime1">
              <a:rPr lang="hr-HR" smtClean="0"/>
              <a:pPr/>
              <a:t>25.11.2018.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rednjoskolci.studentski.hr/zanimljivosti/kako-pravilno-ucit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c.amarilisonline.com/najbolji-sajt-za-ucenje-engleskog-jezika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-iseg-t12.wikidot.com/g1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otna-skola.eu/clanci/ucenje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led.ba/clanak/citanje-naglas-povecava-izglede-da-ce-procitani-tekst-biti-upamcen/131826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kleit.wordpress.com/category/between-quotation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nkajuricicblog.files.wordpress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Obiteljskicentar/uenje-edukacija-volontera" TargetMode="Externa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azvpsih.blogspot.com/2016/06/primjena-spoznaja-o-samoregulaciji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3/11/leading-in-digital-age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osrogaska.si/ucenje/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-educ.com/smart-learn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enskisvet.si/psihologija/uspesno-ucenje--naucite-se-uciti.html#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hr-HR" dirty="0"/>
              <a:t>Učiti, kako učiti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hr-HR" dirty="0"/>
              <a:t>2. roditeljski sastanak</a:t>
            </a:r>
            <a:br>
              <a:rPr lang="hr-HR" dirty="0"/>
            </a:br>
            <a:r>
              <a:rPr lang="hr-HR" dirty="0"/>
              <a:t>26.11.2018.</a:t>
            </a:r>
          </a:p>
        </p:txBody>
      </p:sp>
      <p:pic>
        <p:nvPicPr>
          <p:cNvPr id="4" name="Grafika 3" descr="Kontrolni popis">
            <a:extLst>
              <a:ext uri="{FF2B5EF4-FFF2-40B4-BE49-F238E27FC236}">
                <a16:creationId xmlns:a16="http://schemas.microsoft.com/office/drawing/2014/main" id="{FB06181E-F72E-4C7B-9B04-3373BB166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4292" y="3990174"/>
            <a:ext cx="914400" cy="914400"/>
          </a:xfrm>
          <a:prstGeom prst="rect">
            <a:avLst/>
          </a:prstGeom>
        </p:spPr>
      </p:pic>
      <p:pic>
        <p:nvPicPr>
          <p:cNvPr id="7" name="Grafika 6" descr="Rukovanje">
            <a:extLst>
              <a:ext uri="{FF2B5EF4-FFF2-40B4-BE49-F238E27FC236}">
                <a16:creationId xmlns:a16="http://schemas.microsoft.com/office/drawing/2014/main" id="{9D16AE34-7B2F-4477-8266-68287BDE7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3520" y="3936600"/>
            <a:ext cx="914400" cy="914400"/>
          </a:xfrm>
          <a:prstGeom prst="rect">
            <a:avLst/>
          </a:prstGeom>
        </p:spPr>
      </p:pic>
      <p:pic>
        <p:nvPicPr>
          <p:cNvPr id="9" name="Slika 8" descr="Slika na kojoj se prikazuje fotografija, prekriveno, na zatvorenom, raznobojno&#10;&#10;Opis je automatski generiran">
            <a:extLst>
              <a:ext uri="{FF2B5EF4-FFF2-40B4-BE49-F238E27FC236}">
                <a16:creationId xmlns:a16="http://schemas.microsoft.com/office/drawing/2014/main" id="{ADDFF047-5AD5-4DF1-A14C-7A1D39586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492" y="188640"/>
            <a:ext cx="3598449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 rtlCol="0"/>
          <a:lstStyle/>
          <a:p>
            <a:pPr rtl="0"/>
            <a:r>
              <a:rPr lang="hr-HR" dirty="0"/>
              <a:t>Planiranje učenja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9796" y="1430748"/>
            <a:ext cx="10157354" cy="4470400"/>
          </a:xfrm>
        </p:spPr>
        <p:txBody>
          <a:bodyPr rtlCol="0"/>
          <a:lstStyle/>
          <a:p>
            <a:pPr marL="0" indent="0">
              <a:buNone/>
            </a:pPr>
            <a:r>
              <a:rPr lang="hr-HR" dirty="0"/>
              <a:t>1.VJEŠTINE PLANIRANJA</a:t>
            </a:r>
          </a:p>
          <a:p>
            <a:r>
              <a:rPr lang="hr-HR" dirty="0"/>
              <a:t> - određivanje ciljeva</a:t>
            </a:r>
          </a:p>
          <a:p>
            <a:r>
              <a:rPr lang="hr-HR" dirty="0"/>
              <a:t> - dijeljenje na </a:t>
            </a:r>
            <a:r>
              <a:rPr lang="hr-HR" dirty="0" err="1"/>
              <a:t>podzadatke</a:t>
            </a:r>
            <a:endParaRPr lang="hr-HR" dirty="0"/>
          </a:p>
          <a:p>
            <a:r>
              <a:rPr lang="hr-HR" dirty="0"/>
              <a:t> - utvrđivanje rokova </a:t>
            </a:r>
          </a:p>
          <a:p>
            <a:pPr marL="0" indent="0">
              <a:buNone/>
            </a:pPr>
            <a:r>
              <a:rPr lang="hr-HR" dirty="0"/>
              <a:t> 2.Organizacija</a:t>
            </a:r>
          </a:p>
          <a:p>
            <a:pPr marL="0" indent="0">
              <a:buNone/>
            </a:pPr>
            <a:r>
              <a:rPr lang="hr-HR" dirty="0"/>
              <a:t> 3.Elaboracija</a:t>
            </a:r>
          </a:p>
          <a:p>
            <a:pPr marL="0" indent="0">
              <a:buNone/>
            </a:pPr>
            <a:r>
              <a:rPr lang="hr-HR" dirty="0"/>
              <a:t> 4.Ponavljanje 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1FE0419-ACAE-4252-8072-D00B9A2E8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90776" y="1154023"/>
            <a:ext cx="6998049" cy="52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F268A1-709A-468A-ABC6-DED215E6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radnog plana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D13D9-47DA-4A37-A016-894705D7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Tjedni i dnevni plan:</a:t>
            </a:r>
          </a:p>
          <a:p>
            <a:pPr marL="457200" indent="-457200">
              <a:buAutoNum type="alphaLcParenR"/>
            </a:pPr>
            <a:r>
              <a:rPr lang="hr-HR" dirty="0"/>
              <a:t>Pisani oblik (da im uvijek bude vidljiv, </a:t>
            </a:r>
            <a:r>
              <a:rPr lang="hr-HR" dirty="0" err="1"/>
              <a:t>vremenik</a:t>
            </a:r>
            <a:r>
              <a:rPr lang="hr-HR" dirty="0"/>
              <a:t>, lektire)</a:t>
            </a:r>
          </a:p>
          <a:p>
            <a:pPr marL="457200" indent="-457200">
              <a:buAutoNum type="alphaLcParenR"/>
            </a:pPr>
            <a:r>
              <a:rPr lang="hr-HR" dirty="0"/>
              <a:t>Vrijeme učenja (nakon povratka iz škole, prije/nakon ručka, ujutro, nastojati u svakome danu 20 minuta ponoviti sadržaje)</a:t>
            </a:r>
          </a:p>
          <a:p>
            <a:pPr marL="457200" indent="-457200">
              <a:buAutoNum type="alphaLcParenR"/>
            </a:pPr>
            <a:r>
              <a:rPr lang="hr-HR" dirty="0"/>
              <a:t>Vrijeme za objed (uvijek imati u danu 60 minuta za miran objed, bez mobitela/tableta)</a:t>
            </a:r>
          </a:p>
          <a:p>
            <a:pPr marL="457200" indent="-457200">
              <a:buAutoNum type="alphaLcParenR"/>
            </a:pPr>
            <a:r>
              <a:rPr lang="hr-HR" dirty="0"/>
              <a:t>Vrijeme za sebe </a:t>
            </a:r>
          </a:p>
          <a:p>
            <a:pPr marL="457200" indent="-457200">
              <a:buAutoNum type="alphaLcParenR"/>
            </a:pPr>
            <a:r>
              <a:rPr lang="hr-HR" dirty="0"/>
              <a:t>Vrijeme za pripremu za novi školski dan /ponavljanje/slaganje torbe</a:t>
            </a:r>
          </a:p>
        </p:txBody>
      </p:sp>
      <p:pic>
        <p:nvPicPr>
          <p:cNvPr id="5" name="Slika 4" descr="Slika na kojoj se prikazuje na zatvorenom, računalo&#10;&#10;Opis je automatski generiran">
            <a:extLst>
              <a:ext uri="{FF2B5EF4-FFF2-40B4-BE49-F238E27FC236}">
                <a16:creationId xmlns:a16="http://schemas.microsoft.com/office/drawing/2014/main" id="{25773E7A-32EA-49AC-8F5F-889AC4AF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2604" y="188640"/>
            <a:ext cx="2857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7EEAD-BC10-45F7-99AC-BC4193C7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/>
          <a:lstStyle/>
          <a:p>
            <a:pPr algn="ctr"/>
            <a:r>
              <a:rPr lang="hr-HR" dirty="0"/>
              <a:t>Primjena ovih strategija</a:t>
            </a:r>
          </a:p>
        </p:txBody>
      </p:sp>
      <p:pic>
        <p:nvPicPr>
          <p:cNvPr id="9" name="Rezervirano mjesto sadržaj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1B0AFB3-ADA7-4532-AB54-A40CEE97B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9916" y="1012361"/>
            <a:ext cx="9279102" cy="5845640"/>
          </a:xfrm>
        </p:spPr>
      </p:pic>
    </p:spTree>
    <p:extLst>
      <p:ext uri="{BB962C8B-B14F-4D97-AF65-F5344CB8AC3E}">
        <p14:creationId xmlns:p14="http://schemas.microsoft.com/office/powerpoint/2010/main" val="31432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ADFAD-7075-41FE-B357-11339675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TROŠENJE DRAGOCJENOG VREMENA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311B83-FB31-4AE8-BBE5-3D9C035AD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Često upadnemo u zamku neplaniranog i besmislenog trošenja vremena (djeca su naše ogledalo):</a:t>
            </a:r>
          </a:p>
          <a:p>
            <a:pPr marL="457200" indent="-457200">
              <a:buAutoNum type="alphaLcParenR"/>
            </a:pPr>
            <a:r>
              <a:rPr lang="hr-HR" dirty="0"/>
              <a:t>Listanja časopisa, novina</a:t>
            </a:r>
          </a:p>
          <a:p>
            <a:pPr marL="457200" indent="-457200">
              <a:buAutoNum type="alphaLcParenR"/>
            </a:pPr>
            <a:r>
              <a:rPr lang="hr-HR" dirty="0"/>
              <a:t>Pregledavanje društvenih mreža</a:t>
            </a:r>
          </a:p>
          <a:p>
            <a:pPr marL="457200" indent="-457200">
              <a:buAutoNum type="alphaLcParenR"/>
            </a:pPr>
            <a:r>
              <a:rPr lang="hr-HR" dirty="0"/>
              <a:t>Gledanje </a:t>
            </a:r>
            <a:r>
              <a:rPr lang="hr-HR" dirty="0" err="1"/>
              <a:t>TVa</a:t>
            </a:r>
            <a:endParaRPr lang="hr-HR" dirty="0"/>
          </a:p>
          <a:p>
            <a:pPr marL="457200" indent="-457200">
              <a:buAutoNum type="alphaLcParenR"/>
            </a:pPr>
            <a:r>
              <a:rPr lang="hr-HR" dirty="0"/>
              <a:t>Igranje igrica</a:t>
            </a:r>
          </a:p>
          <a:p>
            <a:pPr marL="457200" indent="-457200">
              <a:buAutoNum type="alphaLcParenR"/>
            </a:pPr>
            <a:r>
              <a:rPr lang="hr-HR" dirty="0"/>
              <a:t>Ako je tišina, odmorit ću se</a:t>
            </a:r>
          </a:p>
          <a:p>
            <a:pPr marL="0" indent="0">
              <a:buNone/>
            </a:pPr>
            <a:r>
              <a:rPr lang="hr-HR" dirty="0"/>
              <a:t>UOPĆE SE OD OVIH AKTIVNOSTI NE ODMORIMO!!!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8EFC4F-89B2-4C42-AB58-519FB087E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1516" y="2132856"/>
            <a:ext cx="381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67445-DAB7-4B43-A178-16CF77CC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4704"/>
            <a:ext cx="10157354" cy="708496"/>
          </a:xfrm>
        </p:spPr>
        <p:txBody>
          <a:bodyPr/>
          <a:lstStyle/>
          <a:p>
            <a:pPr algn="ctr"/>
            <a:r>
              <a:rPr lang="hr-HR" dirty="0"/>
              <a:t>Je li se išta promijenilo?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9841CDE-E505-4FBF-8191-0D2018EB6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2004" y="1892299"/>
            <a:ext cx="6949008" cy="4475161"/>
          </a:xfrm>
        </p:spPr>
      </p:pic>
    </p:spTree>
    <p:extLst>
      <p:ext uri="{BB962C8B-B14F-4D97-AF65-F5344CB8AC3E}">
        <p14:creationId xmlns:p14="http://schemas.microsoft.com/office/powerpoint/2010/main" val="25798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7CA056-18D4-4EA5-9404-2036D832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ČITANJE</a:t>
            </a:r>
            <a:r>
              <a:rPr lang="hr-HR" dirty="0"/>
              <a:t> put učenju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B0D0FF-1B53-4AEC-8461-7BC5A0B9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967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Dobro </a:t>
            </a:r>
            <a:r>
              <a:rPr lang="hr-HR" u="sng" dirty="0"/>
              <a:t>čitanje s razumijevanjem </a:t>
            </a:r>
            <a:r>
              <a:rPr lang="hr-HR" dirty="0"/>
              <a:t>je preduvjet za uspješno učenje</a:t>
            </a:r>
          </a:p>
          <a:p>
            <a:pPr>
              <a:buFontTx/>
              <a:buChar char="-"/>
            </a:pPr>
            <a:r>
              <a:rPr lang="hr-HR" dirty="0"/>
              <a:t>Letimično čitanje (dobro sam slušao u školi pa većinom pratim sadržaj)</a:t>
            </a:r>
          </a:p>
          <a:p>
            <a:pPr>
              <a:buFontTx/>
              <a:buChar char="-"/>
            </a:pPr>
            <a:r>
              <a:rPr lang="hr-HR" dirty="0"/>
              <a:t>Podcrtavanje dijelova teksta koji je bitan</a:t>
            </a:r>
          </a:p>
          <a:p>
            <a:pPr>
              <a:buFontTx/>
              <a:buChar char="-"/>
            </a:pPr>
            <a:r>
              <a:rPr lang="hr-HR" dirty="0"/>
              <a:t>Prepričavanje sadržaja VLASTITIM RIJEČIMA</a:t>
            </a:r>
          </a:p>
          <a:p>
            <a:pPr>
              <a:buFontTx/>
              <a:buChar char="-"/>
            </a:pPr>
            <a:r>
              <a:rPr lang="hr-HR" dirty="0"/>
              <a:t>Zapamćeni dio prepričati nekome drugome (bratu/sestri, baki/djedu)</a:t>
            </a:r>
          </a:p>
          <a:p>
            <a:pPr>
              <a:buFontTx/>
              <a:buChar char="-"/>
            </a:pPr>
            <a:r>
              <a:rPr lang="hr-HR" dirty="0"/>
              <a:t>Obratiti pozornost na dijelove teksta koji su UOKVIRENI ili istaknuti, u njima su važni podaci.</a:t>
            </a:r>
          </a:p>
          <a:p>
            <a:pPr>
              <a:buFontTx/>
              <a:buChar char="-"/>
            </a:pPr>
            <a:r>
              <a:rPr lang="hr-HR" dirty="0"/>
              <a:t>Sav pročitani sadržaj može se i slikovno prikazati, uokviri, obojati</a:t>
            </a:r>
          </a:p>
        </p:txBody>
      </p:sp>
      <p:pic>
        <p:nvPicPr>
          <p:cNvPr id="5" name="Slika 4" descr="Slika na kojoj se prikazuje osoba, zid, na zatvorenom, držanje&#10;&#10;Opis je automatski generiran">
            <a:extLst>
              <a:ext uri="{FF2B5EF4-FFF2-40B4-BE49-F238E27FC236}">
                <a16:creationId xmlns:a16="http://schemas.microsoft.com/office/drawing/2014/main" id="{C59ACBC5-C9B2-4243-817C-6203DBD5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6540" y="103389"/>
            <a:ext cx="2955184" cy="20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65110-2452-4E91-A5A9-BCC3BB5E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9B2241-7B94-4323-9575-2DB1055BE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Ispod sadržaja nalaze se </a:t>
            </a:r>
            <a:r>
              <a:rPr lang="hr-HR" b="1" dirty="0"/>
              <a:t>pitanja.</a:t>
            </a:r>
          </a:p>
          <a:p>
            <a:r>
              <a:rPr lang="hr-HR" dirty="0"/>
              <a:t>pokuša samostalno odgovoriti.</a:t>
            </a:r>
          </a:p>
          <a:p>
            <a:r>
              <a:rPr lang="hr-HR" dirty="0"/>
              <a:t>pokuša nekome unutar kućanstva odgovoriti.</a:t>
            </a:r>
          </a:p>
          <a:p>
            <a:r>
              <a:rPr lang="hr-HR" dirty="0"/>
              <a:t>odgovore napiše na papir.</a:t>
            </a:r>
          </a:p>
          <a:p>
            <a:r>
              <a:rPr lang="hr-HR" dirty="0"/>
              <a:t>traži odgovore u sadržaju.</a:t>
            </a:r>
          </a:p>
          <a:p>
            <a:r>
              <a:rPr lang="hr-HR" dirty="0"/>
              <a:t>Pravilno odgovaranje na pitanje vodi putu spoznavanja NOVOG sadržaja.</a:t>
            </a:r>
          </a:p>
          <a:p>
            <a:pPr marL="0" indent="0">
              <a:buNone/>
            </a:pPr>
            <a:endParaRPr lang="hr-HR" dirty="0"/>
          </a:p>
          <a:p>
            <a:pPr marL="457200" indent="-457200">
              <a:buAutoNum type="alphaLcParenR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5C7D0D-BE2E-4710-98FC-9F570AE8C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6740" y="0"/>
            <a:ext cx="3142085" cy="28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CD838F-2873-4B2C-B64D-BFFEFC16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Poticajna sredina i brižni roditelji</a:t>
            </a:r>
          </a:p>
        </p:txBody>
      </p:sp>
      <p:pic>
        <p:nvPicPr>
          <p:cNvPr id="9" name="Slika 8" descr="Slika na kojoj se prikazuje okovi&#10;&#10;Opis je automatski generiran">
            <a:extLst>
              <a:ext uri="{FF2B5EF4-FFF2-40B4-BE49-F238E27FC236}">
                <a16:creationId xmlns:a16="http://schemas.microsoft.com/office/drawing/2014/main" id="{0BD62BFF-1B7E-4F51-9FD5-8AAA2343D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772" y="1680236"/>
            <a:ext cx="5610808" cy="4190463"/>
          </a:xfrm>
          <a:prstGeom prst="rect">
            <a:avLst/>
          </a:prstGeom>
        </p:spPr>
      </p:pic>
      <p:pic>
        <p:nvPicPr>
          <p:cNvPr id="13" name="Slika 12" descr="Slika na kojoj se prikazuje pisalica, olovka, tiskanica&#10;&#10;Opis je automatski generiran">
            <a:extLst>
              <a:ext uri="{FF2B5EF4-FFF2-40B4-BE49-F238E27FC236}">
                <a16:creationId xmlns:a16="http://schemas.microsoft.com/office/drawing/2014/main" id="{9C174E83-01D5-4F8C-9F21-E735CBB8C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06580" y="2223278"/>
            <a:ext cx="4139175" cy="3104381"/>
          </a:xfrm>
          <a:prstGeom prst="rect">
            <a:avLst/>
          </a:prstGeom>
        </p:spPr>
      </p:pic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4B3AC13C-6171-49FB-B857-C50269EAF073}"/>
              </a:ext>
            </a:extLst>
          </p:cNvPr>
          <p:cNvCxnSpPr/>
          <p:nvPr/>
        </p:nvCxnSpPr>
        <p:spPr>
          <a:xfrm>
            <a:off x="5950396" y="3501008"/>
            <a:ext cx="1656184" cy="0"/>
          </a:xfrm>
          <a:prstGeom prst="straightConnector1">
            <a:avLst/>
          </a:prstGeom>
          <a:ln w="762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62CF5F0-6343-47FD-A8EB-1D64A3711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828" y="0"/>
            <a:ext cx="10225136" cy="7049753"/>
          </a:xfrm>
        </p:spPr>
      </p:pic>
    </p:spTree>
    <p:extLst>
      <p:ext uri="{BB962C8B-B14F-4D97-AF65-F5344CB8AC3E}">
        <p14:creationId xmlns:p14="http://schemas.microsoft.com/office/powerpoint/2010/main" val="17618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9CC52-79E3-4385-A7E3-59A99572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hr-HR" dirty="0"/>
              <a:t>Vježbajmo zajedno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3AB7B8-795E-4297-BC3E-F1DC4936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741240"/>
            <a:ext cx="1015735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1.vježbajmo pažnju i koncentraciju </a:t>
            </a:r>
          </a:p>
          <a:p>
            <a:pPr marL="0" indent="0">
              <a:buNone/>
            </a:pPr>
            <a:r>
              <a:rPr lang="hr-HR" dirty="0"/>
              <a:t>2. jačajmo kod učenika radnu memoriju </a:t>
            </a:r>
          </a:p>
          <a:p>
            <a:pPr marL="0" indent="0">
              <a:buNone/>
            </a:pPr>
            <a:r>
              <a:rPr lang="hr-HR" dirty="0"/>
              <a:t>3. naučimo zajedno tehnike učenja </a:t>
            </a:r>
          </a:p>
          <a:p>
            <a:pPr marL="0" indent="0">
              <a:buNone/>
            </a:pPr>
            <a:r>
              <a:rPr lang="hr-HR" dirty="0"/>
              <a:t>4.upoznajmo </a:t>
            </a:r>
            <a:r>
              <a:rPr lang="hr-HR" dirty="0" err="1"/>
              <a:t>metakogniciju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Primjenom ovih tehnika svakom bi učeniku učenje postalo lagano i zabavno, a samim tim i uspjeh ne bi izostao.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4D1A3C-0666-43CE-ACC3-A2CF2B568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6540" y="980728"/>
            <a:ext cx="44724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54262"/>
          </a:xfrm>
        </p:spPr>
        <p:txBody>
          <a:bodyPr rtlCol="0"/>
          <a:lstStyle/>
          <a:p>
            <a:pPr algn="ctr" rtl="0"/>
            <a:r>
              <a:rPr lang="hr-HR" dirty="0"/>
              <a:t>Dobro došli roditelji!</a:t>
            </a:r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ADF2186-56CE-4081-B006-D778BE005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224" y="930464"/>
            <a:ext cx="6462375" cy="5877272"/>
          </a:xfr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4E11E08B-76C8-4B3A-9021-B7DA2ADDB4B0}"/>
              </a:ext>
            </a:extLst>
          </p:cNvPr>
          <p:cNvCxnSpPr/>
          <p:nvPr/>
        </p:nvCxnSpPr>
        <p:spPr>
          <a:xfrm>
            <a:off x="2061964" y="3573016"/>
            <a:ext cx="26642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0CA465BA-7267-4A4D-97D9-1A0CE765F4EF}"/>
              </a:ext>
            </a:extLst>
          </p:cNvPr>
          <p:cNvCxnSpPr/>
          <p:nvPr/>
        </p:nvCxnSpPr>
        <p:spPr>
          <a:xfrm flipV="1">
            <a:off x="5014292" y="4941168"/>
            <a:ext cx="36004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9023B4AF-51C0-4637-BD8E-654E0CEC9C57}"/>
              </a:ext>
            </a:extLst>
          </p:cNvPr>
          <p:cNvCxnSpPr>
            <a:cxnSpLocks/>
          </p:cNvCxnSpPr>
          <p:nvPr/>
        </p:nvCxnSpPr>
        <p:spPr>
          <a:xfrm flipH="1">
            <a:off x="6958508" y="3717032"/>
            <a:ext cx="18638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03668725-B1A6-4BDE-8515-F86EC082C736}"/>
              </a:ext>
            </a:extLst>
          </p:cNvPr>
          <p:cNvCxnSpPr>
            <a:cxnSpLocks/>
          </p:cNvCxnSpPr>
          <p:nvPr/>
        </p:nvCxnSpPr>
        <p:spPr>
          <a:xfrm flipH="1" flipV="1">
            <a:off x="6994514" y="4869160"/>
            <a:ext cx="1260138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kstniOkvir 2">
            <a:extLst>
              <a:ext uri="{FF2B5EF4-FFF2-40B4-BE49-F238E27FC236}">
                <a16:creationId xmlns:a16="http://schemas.microsoft.com/office/drawing/2014/main" id="{7FBC90D9-A386-4EAE-97E3-C5D8BEBF4FF6}"/>
              </a:ext>
            </a:extLst>
          </p:cNvPr>
          <p:cNvSpPr txBox="1"/>
          <p:nvPr/>
        </p:nvSpPr>
        <p:spPr>
          <a:xfrm>
            <a:off x="333772" y="989317"/>
            <a:ext cx="2304256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dirty="0"/>
              <a:t>Učenje je način na koji stječemo znanje.</a:t>
            </a:r>
          </a:p>
          <a:p>
            <a:pPr>
              <a:lnSpc>
                <a:spcPct val="95000"/>
              </a:lnSpc>
            </a:pPr>
            <a:endParaRPr lang="hr-HR" dirty="0"/>
          </a:p>
          <a:p>
            <a:pPr>
              <a:lnSpc>
                <a:spcPct val="95000"/>
              </a:lnSpc>
            </a:pPr>
            <a:r>
              <a:rPr lang="hr-HR" dirty="0"/>
              <a:t>Znanje je temelj civilizacije.</a:t>
            </a:r>
          </a:p>
          <a:p>
            <a:pPr>
              <a:lnSpc>
                <a:spcPct val="95000"/>
              </a:lnSpc>
            </a:pPr>
            <a:endParaRPr lang="hr-HR" dirty="0"/>
          </a:p>
          <a:p>
            <a:pPr>
              <a:lnSpc>
                <a:spcPct val="95000"/>
              </a:lnSpc>
            </a:pPr>
            <a:r>
              <a:rPr lang="hr-HR" dirty="0"/>
              <a:t>Znanja je iz godine i godinu sve više.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5EDD245-6E12-4ED8-BE2A-7B8586C82526}"/>
              </a:ext>
            </a:extLst>
          </p:cNvPr>
          <p:cNvSpPr txBox="1"/>
          <p:nvPr/>
        </p:nvSpPr>
        <p:spPr>
          <a:xfrm>
            <a:off x="9290385" y="930462"/>
            <a:ext cx="2564667" cy="503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dirty="0"/>
              <a:t>Kako u „isti prostor” utrpati mnogo više?</a:t>
            </a:r>
          </a:p>
          <a:p>
            <a:pPr>
              <a:lnSpc>
                <a:spcPct val="95000"/>
              </a:lnSpc>
            </a:pPr>
            <a:endParaRPr lang="hr-HR" dirty="0"/>
          </a:p>
          <a:p>
            <a:pPr>
              <a:lnSpc>
                <a:spcPct val="95000"/>
              </a:lnSpc>
            </a:pPr>
            <a:r>
              <a:rPr lang="hr-HR" sz="2200" i="1" dirty="0"/>
              <a:t>Planiranje učenja i izrada radnog plana nije rezervirano samo za one koji žele postići vrhunske rezultate, nego je postala potreba svakoga u sustavu obrazovanja.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D9338-FDB2-44A0-8A74-E5A9C37C6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48" y="404665"/>
            <a:ext cx="7008574" cy="2448272"/>
          </a:xfrm>
        </p:spPr>
        <p:txBody>
          <a:bodyPr/>
          <a:lstStyle/>
          <a:p>
            <a:pPr algn="ctr"/>
            <a:r>
              <a:rPr lang="hr-HR" dirty="0"/>
              <a:t>Sadržaji prezentacije preuzeti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C2BE2F-702F-4DB8-B56F-5A66D6C27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149" y="3140968"/>
            <a:ext cx="7008574" cy="3031232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hr-HR" dirty="0"/>
              <a:t>Kurikulum za </a:t>
            </a:r>
            <a:r>
              <a:rPr lang="hr-HR" dirty="0" err="1"/>
              <a:t>međupredmetnu</a:t>
            </a:r>
            <a:r>
              <a:rPr lang="hr-HR" dirty="0"/>
              <a:t> temu Učiti kako učiti, 2016.</a:t>
            </a:r>
          </a:p>
          <a:p>
            <a:pPr marL="514350" indent="-514350">
              <a:buAutoNum type="alphaLcParenR"/>
            </a:pPr>
            <a:r>
              <a:rPr lang="hr-HR" dirty="0"/>
              <a:t>FB Dinke </a:t>
            </a:r>
            <a:r>
              <a:rPr lang="hr-HR" dirty="0" err="1"/>
              <a:t>Juričić</a:t>
            </a:r>
            <a:r>
              <a:rPr lang="hr-HR" dirty="0"/>
              <a:t> Kako motivirati učenike, 2017.</a:t>
            </a:r>
          </a:p>
          <a:p>
            <a:pPr marL="514350" indent="-514350">
              <a:buAutoNum type="alphaLcParenR"/>
            </a:pPr>
            <a:r>
              <a:rPr lang="hr-HR" dirty="0"/>
              <a:t>Predavanje Željke Butorac, 2015.</a:t>
            </a:r>
          </a:p>
          <a:p>
            <a:pPr marL="514350" indent="-514350"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02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 rtlCol="0"/>
          <a:lstStyle/>
          <a:p>
            <a:pPr algn="ctr" rtl="0"/>
            <a:r>
              <a:rPr lang="hr-HR" dirty="0"/>
              <a:t>STRATEGIJE UČENJA</a:t>
            </a:r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CCFFE78-25D7-4290-9FA9-9F3350350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6956"/>
          <a:stretch/>
        </p:blipFill>
        <p:spPr>
          <a:xfrm>
            <a:off x="549797" y="883388"/>
            <a:ext cx="6617733" cy="5976664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3AD3D48-F979-4206-9FF8-7EEAA1771102}"/>
              </a:ext>
            </a:extLst>
          </p:cNvPr>
          <p:cNvSpPr txBox="1"/>
          <p:nvPr/>
        </p:nvSpPr>
        <p:spPr>
          <a:xfrm>
            <a:off x="7534572" y="1340768"/>
            <a:ext cx="4104456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b="1" dirty="0"/>
              <a:t>STRATEGIJE UČENJA</a:t>
            </a:r>
          </a:p>
          <a:p>
            <a:pPr>
              <a:lnSpc>
                <a:spcPct val="95000"/>
              </a:lnSpc>
            </a:pPr>
            <a:r>
              <a:rPr lang="hr-HR" dirty="0"/>
              <a:t>Strategija – skup postupaka kojima se želi postići određeni cilj.</a:t>
            </a:r>
          </a:p>
          <a:p>
            <a:pPr>
              <a:lnSpc>
                <a:spcPct val="95000"/>
              </a:lnSpc>
            </a:pPr>
            <a:endParaRPr lang="hr-HR" dirty="0"/>
          </a:p>
          <a:p>
            <a:pPr>
              <a:lnSpc>
                <a:spcPct val="95000"/>
              </a:lnSpc>
            </a:pPr>
            <a:r>
              <a:rPr lang="hr-HR" dirty="0"/>
              <a:t>Strategije učenja – svjesni kognitivni procesi kojima se informacije</a:t>
            </a:r>
          </a:p>
          <a:p>
            <a:pPr>
              <a:lnSpc>
                <a:spcPct val="95000"/>
              </a:lnSpc>
            </a:pPr>
            <a:r>
              <a:rPr lang="hr-HR" dirty="0"/>
              <a:t>pripremaju za pohranu i integraciju s postojećim znanjem. 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Strategije učenja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8" y="1701800"/>
            <a:ext cx="10593727" cy="44704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hr-HR" u="sng" dirty="0"/>
              <a:t>ZADACI UČITELJA </a:t>
            </a:r>
            <a:r>
              <a:rPr lang="hr-HR" dirty="0"/>
              <a:t>u današnje vrijeme su zahtjevni i uključuju uz predavanje i </a:t>
            </a:r>
          </a:p>
          <a:p>
            <a:r>
              <a:rPr lang="hr-HR" dirty="0"/>
              <a:t> motiviranje učenike </a:t>
            </a:r>
          </a:p>
          <a:p>
            <a:r>
              <a:rPr lang="hr-HR" dirty="0"/>
              <a:t> upravljati učionicom </a:t>
            </a:r>
          </a:p>
          <a:p>
            <a:r>
              <a:rPr lang="hr-HR" dirty="0"/>
              <a:t> učinkovito prenijeti ideje </a:t>
            </a:r>
          </a:p>
          <a:p>
            <a:r>
              <a:rPr lang="hr-HR" dirty="0"/>
              <a:t> uzeti u obzir karakteristike učenika </a:t>
            </a:r>
          </a:p>
          <a:p>
            <a:r>
              <a:rPr lang="hr-HR" dirty="0"/>
              <a:t> procijeniti ishode učenja </a:t>
            </a:r>
          </a:p>
          <a:p>
            <a:r>
              <a:rPr lang="hr-HR" dirty="0"/>
              <a:t> pregledati ishod i uvijek pratiti korake u usvajanju ishoda</a:t>
            </a:r>
          </a:p>
          <a:p>
            <a:r>
              <a:rPr lang="hr-HR" dirty="0"/>
              <a:t> NAUČITI IH UČITI </a:t>
            </a:r>
          </a:p>
        </p:txBody>
      </p:sp>
      <p:pic>
        <p:nvPicPr>
          <p:cNvPr id="5" name="Grafika 4" descr="Otvorena knjiga">
            <a:extLst>
              <a:ext uri="{FF2B5EF4-FFF2-40B4-BE49-F238E27FC236}">
                <a16:creationId xmlns:a16="http://schemas.microsoft.com/office/drawing/2014/main" id="{2CE8770F-F6A4-44FE-B291-8927B4435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4174" y="338212"/>
            <a:ext cx="1249288" cy="12492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91F70F4-42D9-4E80-83A7-0456304D8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54652" y="2204864"/>
            <a:ext cx="23050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4283" y="378544"/>
            <a:ext cx="3032887" cy="904528"/>
          </a:xfrm>
        </p:spPr>
        <p:txBody>
          <a:bodyPr rtlCol="0"/>
          <a:lstStyle/>
          <a:p>
            <a:pPr rtl="0"/>
            <a:r>
              <a:rPr lang="hr-HR" dirty="0"/>
              <a:t>KAKO?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765820" y="1412776"/>
            <a:ext cx="4713846" cy="44704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hr-HR" b="1" dirty="0"/>
              <a:t>KAKO UČIMO? </a:t>
            </a:r>
          </a:p>
          <a:p>
            <a:pPr marL="0" indent="0">
              <a:buNone/>
            </a:pPr>
            <a:r>
              <a:rPr lang="hr-HR" dirty="0"/>
              <a:t> SVJESNO I NESVJESNO </a:t>
            </a:r>
          </a:p>
          <a:p>
            <a:pPr marL="0" indent="0">
              <a:buNone/>
            </a:pPr>
            <a:r>
              <a:rPr lang="hr-HR" dirty="0"/>
              <a:t> 1. vizualno – učenje očima </a:t>
            </a:r>
          </a:p>
          <a:p>
            <a:pPr marL="0" indent="0">
              <a:buNone/>
            </a:pPr>
            <a:r>
              <a:rPr lang="hr-HR" dirty="0"/>
              <a:t> 2. slušno - učenje slušanjem </a:t>
            </a:r>
          </a:p>
          <a:p>
            <a:pPr marL="0" indent="0">
              <a:buNone/>
            </a:pPr>
            <a:r>
              <a:rPr lang="hr-HR" dirty="0"/>
              <a:t> 3. taktilno - učenje dodirom </a:t>
            </a:r>
          </a:p>
          <a:p>
            <a:pPr marL="0" indent="0">
              <a:buNone/>
            </a:pPr>
            <a:r>
              <a:rPr lang="hr-HR" dirty="0"/>
              <a:t> 4. </a:t>
            </a:r>
            <a:r>
              <a:rPr lang="hr-HR" dirty="0" err="1"/>
              <a:t>olfaktorno</a:t>
            </a:r>
            <a:r>
              <a:rPr lang="hr-HR" dirty="0"/>
              <a:t> - učenje </a:t>
            </a:r>
            <a:r>
              <a:rPr lang="hr-HR" dirty="0" err="1"/>
              <a:t>mirišanjem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5. učenje osjećajima </a:t>
            </a:r>
          </a:p>
          <a:p>
            <a:pPr marL="0" indent="0">
              <a:buNone/>
            </a:pPr>
            <a:r>
              <a:rPr lang="hr-HR" dirty="0"/>
              <a:t> 6. </a:t>
            </a:r>
            <a:r>
              <a:rPr lang="hr-HR" dirty="0" err="1"/>
              <a:t>kinestetičko</a:t>
            </a:r>
            <a:r>
              <a:rPr lang="hr-HR" dirty="0"/>
              <a:t> pamćenje </a:t>
            </a:r>
          </a:p>
        </p:txBody>
      </p:sp>
      <p:sp>
        <p:nvSpPr>
          <p:cNvPr id="4" name="Rezervirano mjesto za sadržaj 2">
            <a:extLst>
              <a:ext uri="{FF2B5EF4-FFF2-40B4-BE49-F238E27FC236}">
                <a16:creationId xmlns:a16="http://schemas.microsoft.com/office/drawing/2014/main" id="{14AD31F3-0E08-4100-B7C0-D61CFF744723}"/>
              </a:ext>
            </a:extLst>
          </p:cNvPr>
          <p:cNvSpPr txBox="1">
            <a:spLocks/>
          </p:cNvSpPr>
          <p:nvPr/>
        </p:nvSpPr>
        <p:spPr>
          <a:xfrm>
            <a:off x="5627170" y="1727200"/>
            <a:ext cx="4545055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EE2D269-595B-47E6-8B17-E9539307A8A5}"/>
              </a:ext>
            </a:extLst>
          </p:cNvPr>
          <p:cNvSpPr/>
          <p:nvPr/>
        </p:nvSpPr>
        <p:spPr>
          <a:xfrm>
            <a:off x="5623682" y="1273807"/>
            <a:ext cx="6092825" cy="51993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b="1" dirty="0">
                <a:solidFill>
                  <a:prstClr val="black"/>
                </a:solidFill>
              </a:rPr>
              <a:t>KAKO PAMTIMO?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Djeca pamte: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10% onoga što čuju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20% onoga što slušaju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30% onoga što vide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50% što vide i čuju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70% onoga što izgovore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90% onoga što izgovore i učine  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</a:pPr>
            <a:r>
              <a:rPr lang="hr-HR" dirty="0">
                <a:solidFill>
                  <a:prstClr val="black"/>
                </a:solidFill>
              </a:rPr>
              <a:t>Lakše pamtimo uz ritam i rimu.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47CBEAE-48C7-4E51-8A4D-B27173E92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29529" y="0"/>
            <a:ext cx="3474711" cy="20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93727" cy="760512"/>
          </a:xfrm>
        </p:spPr>
        <p:txBody>
          <a:bodyPr rtlCol="0">
            <a:normAutofit/>
          </a:bodyPr>
          <a:lstStyle/>
          <a:p>
            <a:pPr rtl="0"/>
            <a:r>
              <a:rPr lang="hr-HR" sz="4000" dirty="0"/>
              <a:t>Neke od strategija u novome kurikulumu.</a:t>
            </a:r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4D12CA4-982B-439C-A24B-E68A866FF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308" y="771774"/>
            <a:ext cx="10017664" cy="6093498"/>
          </a:xfr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8B5BD76-FDA9-4230-87A4-31C5BC318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80" y="764704"/>
            <a:ext cx="11153871" cy="5726113"/>
          </a:xfr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/>
          <a:lstStyle/>
          <a:p>
            <a:pPr algn="ctr"/>
            <a:r>
              <a:rPr lang="hr-HR" dirty="0"/>
              <a:t>KAKO  OLAKŠATI  UČENJE ?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909836" y="1193800"/>
            <a:ext cx="10157354" cy="4470400"/>
          </a:xfrm>
        </p:spPr>
        <p:txBody>
          <a:bodyPr rtlCol="0">
            <a:normAutofit fontScale="92500" lnSpcReduction="20000"/>
          </a:bodyPr>
          <a:lstStyle/>
          <a:p>
            <a:r>
              <a:rPr lang="hr-HR" dirty="0"/>
              <a:t>Učenje VIZUALIZACIJOM </a:t>
            </a:r>
          </a:p>
          <a:p>
            <a:r>
              <a:rPr lang="hr-HR" dirty="0"/>
              <a:t>Učenje uz pomoć mentalnih/umnih mapa </a:t>
            </a:r>
          </a:p>
          <a:p>
            <a:r>
              <a:rPr lang="hr-HR" dirty="0"/>
              <a:t> Učenje uz pomoć mnemotehnika </a:t>
            </a:r>
          </a:p>
          <a:p>
            <a:r>
              <a:rPr lang="hr-HR" dirty="0"/>
              <a:t>Učenje svim osjetilima-od konkretnog ka apstraktnom </a:t>
            </a:r>
          </a:p>
          <a:p>
            <a:r>
              <a:rPr lang="hr-HR" dirty="0"/>
              <a:t>Učenje pokretom </a:t>
            </a:r>
          </a:p>
          <a:p>
            <a:r>
              <a:rPr lang="hr-HR" dirty="0"/>
              <a:t>Preoblikovanje pisane građe </a:t>
            </a:r>
          </a:p>
          <a:p>
            <a:r>
              <a:rPr lang="hr-HR" dirty="0"/>
              <a:t> Rad na jeziku(pojmovnom razumijevanju) </a:t>
            </a:r>
          </a:p>
          <a:p>
            <a:r>
              <a:rPr lang="hr-HR" dirty="0"/>
              <a:t> POMAGALA u radu </a:t>
            </a:r>
          </a:p>
          <a:p>
            <a:r>
              <a:rPr lang="hr-HR" dirty="0"/>
              <a:t>NEKA UČENJE PRATI MUZIKA, RITAM I RIMA</a:t>
            </a:r>
          </a:p>
        </p:txBody>
      </p:sp>
      <p:pic>
        <p:nvPicPr>
          <p:cNvPr id="5" name="Slik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EE81458B-5967-4287-A57A-4FF583B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8548" y="2998440"/>
            <a:ext cx="4127682" cy="280682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B127341-6444-4957-8099-7D68A1E5DEEB}"/>
              </a:ext>
            </a:extLst>
          </p:cNvPr>
          <p:cNvSpPr txBox="1"/>
          <p:nvPr/>
        </p:nvSpPr>
        <p:spPr>
          <a:xfrm>
            <a:off x="405780" y="5805264"/>
            <a:ext cx="8208912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2200" i="1" u="sng" dirty="0"/>
              <a:t>Smanjiti uzroke koji ometaju učenje: </a:t>
            </a:r>
            <a:r>
              <a:rPr lang="hr-HR" sz="2200" i="1" dirty="0"/>
              <a:t>ugasiti TV, ugasiti igricu, mobitel staviti u drugu prostoriju, zatvoriti vrata ako buka odvlači pažnju.</a:t>
            </a:r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hr-HR" dirty="0"/>
              <a:t>Strategije  djelotvornog  učenja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015735" y="836712"/>
            <a:ext cx="10157354" cy="4326384"/>
          </a:xfrm>
        </p:spPr>
        <p:txBody>
          <a:bodyPr rtlCol="0">
            <a:noAutofit/>
          </a:bodyPr>
          <a:lstStyle/>
          <a:p>
            <a:r>
              <a:rPr lang="hr-HR" sz="2000" u="sng" dirty="0"/>
              <a:t>Mnemotehnike</a:t>
            </a:r>
            <a:r>
              <a:rPr lang="hr-HR" sz="2000" dirty="0"/>
              <a:t> su različiti postupci kojima se olakšava zapamćivanje nekog verbalnog, ali i drugih simboličkih materijala prilikom njihova učenja.</a:t>
            </a:r>
          </a:p>
          <a:p>
            <a:r>
              <a:rPr lang="hr-HR" sz="2000" u="sng" dirty="0"/>
              <a:t>Skraćivanje</a:t>
            </a:r>
            <a:r>
              <a:rPr lang="hr-HR" sz="2000" dirty="0"/>
              <a:t> – zapamtimo kraticu koja je nastala uzimanjem prvih slova riječi s neke liste.</a:t>
            </a:r>
          </a:p>
          <a:p>
            <a:r>
              <a:rPr lang="hr-HR" sz="2000" u="sng" dirty="0"/>
              <a:t>Bizarno predočavanje </a:t>
            </a:r>
            <a:r>
              <a:rPr lang="hr-HR" sz="2000" dirty="0"/>
              <a:t>– lakše ćemo zapamtiti čudnu, bizarnu sliku</a:t>
            </a:r>
          </a:p>
          <a:p>
            <a:r>
              <a:rPr lang="hr-HR" sz="2000" dirty="0"/>
              <a:t> Rečenični </a:t>
            </a:r>
            <a:r>
              <a:rPr lang="hr-HR" sz="2000" u="sng" dirty="0" err="1"/>
              <a:t>mnemonici</a:t>
            </a:r>
            <a:r>
              <a:rPr lang="hr-HR" sz="2000" dirty="0"/>
              <a:t> – nepovezane riječi koje treba upamtiti slažemo u logičnu rečenicu ili kraću priču.</a:t>
            </a:r>
          </a:p>
          <a:p>
            <a:r>
              <a:rPr lang="hr-HR" sz="2000" dirty="0"/>
              <a:t> </a:t>
            </a:r>
            <a:r>
              <a:rPr lang="hr-HR" sz="2000" u="sng" dirty="0"/>
              <a:t>Rime i ritam </a:t>
            </a:r>
            <a:r>
              <a:rPr lang="hr-HR" sz="2000" dirty="0"/>
              <a:t>– unošenje rime i ritma u materijal koji treba zapamtiti znatno olakšava učenje.</a:t>
            </a:r>
          </a:p>
          <a:p>
            <a:r>
              <a:rPr lang="hr-HR" sz="2000" u="sng" dirty="0"/>
              <a:t>Metoda ključnih riječi</a:t>
            </a:r>
            <a:r>
              <a:rPr lang="hr-HR" sz="2000" dirty="0"/>
              <a:t>:  za stranu/nepoznatu riječ koju želimo naučiti utvrdi se asocijacija po zvučnosti s nekom riječi u našem jeziku koja joj slično zvuči. Zatim se stvori predodžba koja povezuje ključnu riječ sa riječi koju želimo naučiti.</a:t>
            </a:r>
          </a:p>
          <a:p>
            <a:r>
              <a:rPr lang="hr-HR" sz="2000" b="1" dirty="0" err="1"/>
              <a:t>Metakognicija</a:t>
            </a:r>
            <a:r>
              <a:rPr lang="hr-HR" sz="2000" b="1" dirty="0"/>
              <a:t> </a:t>
            </a:r>
            <a:r>
              <a:rPr lang="hr-HR" sz="2000" dirty="0"/>
              <a:t>- sposobnost motrenja vlastitih kognitivnih procesa i mogućnost njihove regulacije u svrhu povećanja njihove djelotvornosti.</a:t>
            </a: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ija za dane otvorenih vrata za roditelje učenik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125_TF03460507.potx" id="{8EC07F65-8FF2-4CA9-89AA-47FA47181908}" vid="{269E8A59-3AAD-4514-9FA2-0C5CF11F98F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dane otvorenih vrata za roditelje učenika</Template>
  <TotalTime>81</TotalTime>
  <Words>834</Words>
  <Application>Microsoft Office PowerPoint</Application>
  <PresentationFormat>Prilagođeno</PresentationFormat>
  <Paragraphs>126</Paragraphs>
  <Slides>20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Prezentacija za dane otvorenih vrata za roditelje učenika</vt:lpstr>
      <vt:lpstr>Učiti, kako učiti</vt:lpstr>
      <vt:lpstr>Dobro došli roditelji!</vt:lpstr>
      <vt:lpstr>STRATEGIJE UČENJA</vt:lpstr>
      <vt:lpstr>Strategije učenja</vt:lpstr>
      <vt:lpstr>KAKO?</vt:lpstr>
      <vt:lpstr>Neke od strategija u novome kurikulumu.</vt:lpstr>
      <vt:lpstr>PowerPoint prezentacija</vt:lpstr>
      <vt:lpstr>KAKO  OLAKŠATI  UČENJE ?</vt:lpstr>
      <vt:lpstr>Strategije  djelotvornog  učenja</vt:lpstr>
      <vt:lpstr>Planiranje učenja</vt:lpstr>
      <vt:lpstr>Izrada radnog plana</vt:lpstr>
      <vt:lpstr>Primjena ovih strategija</vt:lpstr>
      <vt:lpstr>TROŠENJE DRAGOCJENOG VREMENA</vt:lpstr>
      <vt:lpstr>Je li se išta promijenilo?</vt:lpstr>
      <vt:lpstr>ČITANJE put učenju</vt:lpstr>
      <vt:lpstr>PITANJA</vt:lpstr>
      <vt:lpstr>Poticajna sredina i brižni roditelji</vt:lpstr>
      <vt:lpstr>PowerPoint prezentacija</vt:lpstr>
      <vt:lpstr>Vježbajmo zajedno</vt:lpstr>
      <vt:lpstr>Sadržaji prezentacije preuzeti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Učiti, kako učiti</dc:title>
  <dc:creator>Sanny 1402</dc:creator>
  <cp:lastModifiedBy>Sanny 1402</cp:lastModifiedBy>
  <cp:revision>14</cp:revision>
  <dcterms:created xsi:type="dcterms:W3CDTF">2018-11-24T23:13:39Z</dcterms:created>
  <dcterms:modified xsi:type="dcterms:W3CDTF">2018-11-25T10:20:56Z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